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8" r:id="rId2"/>
    <p:sldId id="282" r:id="rId3"/>
    <p:sldId id="258" r:id="rId4"/>
    <p:sldId id="262" r:id="rId5"/>
    <p:sldId id="263" r:id="rId6"/>
    <p:sldId id="257" r:id="rId7"/>
    <p:sldId id="269" r:id="rId8"/>
    <p:sldId id="275" r:id="rId9"/>
    <p:sldId id="277" r:id="rId10"/>
    <p:sldId id="276" r:id="rId11"/>
    <p:sldId id="283" r:id="rId12"/>
    <p:sldId id="278" r:id="rId13"/>
    <p:sldId id="264" r:id="rId14"/>
    <p:sldId id="259" r:id="rId15"/>
    <p:sldId id="271" r:id="rId16"/>
    <p:sldId id="272" r:id="rId17"/>
    <p:sldId id="266" r:id="rId18"/>
    <p:sldId id="284" r:id="rId19"/>
    <p:sldId id="270" r:id="rId20"/>
    <p:sldId id="280" r:id="rId21"/>
    <p:sldId id="273" r:id="rId22"/>
    <p:sldId id="281" r:id="rId23"/>
    <p:sldId id="285" r:id="rId24"/>
    <p:sldId id="267" r:id="rId25"/>
    <p:sldId id="274" r:id="rId26"/>
    <p:sldId id="261" r:id="rId2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2011-12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Oklahoma City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2012-13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Oklahoma City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9360"/>
        <c:axId val="40481152"/>
      </c:barChart>
      <c:catAx>
        <c:axId val="4047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40481152"/>
        <c:crosses val="autoZero"/>
        <c:auto val="1"/>
        <c:lblAlgn val="ctr"/>
        <c:lblOffset val="100"/>
        <c:noMultiLvlLbl val="0"/>
      </c:catAx>
      <c:valAx>
        <c:axId val="4048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793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Discipline </a:t>
            </a:r>
            <a:r>
              <a:rPr lang="en-US" dirty="0" smtClean="0"/>
              <a:t>Referrals-OKCPS 2013</a:t>
            </a:r>
            <a:endParaRPr lang="en-US" dirty="0"/>
          </a:p>
        </c:rich>
      </c:tx>
      <c:layout>
        <c:manualLayout>
          <c:xMode val="edge"/>
          <c:yMode val="edge"/>
          <c:x val="0.23735013315458614"/>
          <c:y val="4.7619047619047616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Discipline Referrals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2995</c:v>
                </c:pt>
                <c:pt idx="1">
                  <c:v>3325</c:v>
                </c:pt>
                <c:pt idx="2">
                  <c:v>2020</c:v>
                </c:pt>
                <c:pt idx="3">
                  <c:v>4437</c:v>
                </c:pt>
                <c:pt idx="4">
                  <c:v>3298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524032"/>
        <c:axId val="40525824"/>
        <c:axId val="0"/>
      </c:bar3DChart>
      <c:catAx>
        <c:axId val="4052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0525824"/>
        <c:crosses val="autoZero"/>
        <c:auto val="1"/>
        <c:lblAlgn val="ctr"/>
        <c:lblOffset val="100"/>
        <c:noMultiLvlLbl val="0"/>
      </c:catAx>
      <c:valAx>
        <c:axId val="4052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524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2301-EDF4-4638-8E60-9565E7702901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E908-7745-49D6-BD38-614945F08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6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According to the Oklahoma Policy Institute, Oklahoma’s third-grade retention requirement was modeled after a similar law in Florida.  However, a program equivalent to Florida’s successful program would cost Oklahoma $31 million, five times more than what has ever been funded by the Reading Sufficiency Act. In fact, for the past 2 years, Oklahoma has defunded the Reading Sufficiency Act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7E908-7745-49D6-BD38-614945F089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9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1200" dirty="0" smtClean="0"/>
              <a:t>When a school’s raw scores for reading, math and science were averaged, only 3-6 correct responses separated “A” schools from “F” schools on 50-question tests.</a:t>
            </a:r>
          </a:p>
          <a:p>
            <a:pPr marL="514350" indent="-514350">
              <a:buAutoNum type="arabicParenR"/>
            </a:pPr>
            <a:r>
              <a:rPr lang="en-US" sz="1200" dirty="0" smtClean="0"/>
              <a:t>A single letter grade does not tell the story on a school’s performance pattern. For example, none of the seven highest performing schools in math received an “A”.</a:t>
            </a:r>
          </a:p>
          <a:p>
            <a:pPr marL="514350" indent="-514350">
              <a:buAutoNum type="arabicParenR"/>
            </a:pPr>
            <a:r>
              <a:rPr lang="en-US" sz="1200" dirty="0" smtClean="0"/>
              <a:t>Letter grades hide achievement scores of poor and minority students. In some “A” schools, the minority students performed lower than minority students in some “D” and “F” schools.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7E908-7745-49D6-BD38-614945F089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0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1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1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9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0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B4D4-6626-448D-B563-824FF388E350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9113-AAFB-4E3D-A119-AA5EC86D4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7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iceokc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2954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4">
                    <a:lumMod val="75000"/>
                  </a:schemeClr>
                </a:solidFill>
              </a:rPr>
              <a:t>High Stakes Testing:</a:t>
            </a:r>
          </a:p>
          <a:p>
            <a:pPr algn="ctr"/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</a:rPr>
              <a:t>Is it Worth the Costs?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Presentation Created by the </a:t>
            </a:r>
          </a:p>
          <a:p>
            <a:pPr algn="ctr"/>
            <a:r>
              <a:rPr lang="en-US" sz="3200" dirty="0" smtClean="0"/>
              <a:t>VOICE Education Action Team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09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891" y="304800"/>
            <a:ext cx="8915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Other High Stakes for Students:</a:t>
            </a:r>
            <a:endParaRPr lang="en-US" sz="4400" b="1" dirty="0" smtClean="0"/>
          </a:p>
          <a:p>
            <a:pPr algn="ctr"/>
            <a:r>
              <a:rPr lang="en-US" sz="3600" dirty="0" smtClean="0"/>
              <a:t>Eighth </a:t>
            </a:r>
            <a:r>
              <a:rPr lang="en-US" sz="3600" dirty="0"/>
              <a:t>grade reading test </a:t>
            </a:r>
            <a:r>
              <a:rPr lang="en-US" sz="3600" dirty="0" smtClean="0"/>
              <a:t>failure:  </a:t>
            </a:r>
          </a:p>
          <a:p>
            <a:pPr algn="ctr"/>
            <a:r>
              <a:rPr lang="en-US" sz="3600" dirty="0" smtClean="0"/>
              <a:t>no driver’s license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End-of-Instruction tests:</a:t>
            </a:r>
          </a:p>
          <a:p>
            <a:pPr algn="ctr"/>
            <a:r>
              <a:rPr lang="en-US" sz="3600" dirty="0" smtClean="0"/>
              <a:t>Must pass </a:t>
            </a:r>
            <a:r>
              <a:rPr lang="en-US" sz="3600" dirty="0"/>
              <a:t>4 of 7 to graduate</a:t>
            </a:r>
          </a:p>
          <a:p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2209800"/>
            <a:ext cx="1930400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94007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Algebra I      Algebra II       Geometry     English II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      English III	      Biology          US History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HESPARKS\AppData\Local\Microsoft\Windows\Temporary Internet Files\Content.IE5\VIVMDXZH\MC9002386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9698">
            <a:off x="7109819" y="3791815"/>
            <a:ext cx="1757477" cy="8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7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Current Drop-Out Rates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32746416"/>
              </p:ext>
            </p:extLst>
          </p:nvPr>
        </p:nvGraphicFramePr>
        <p:xfrm>
          <a:off x="1524000" y="152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2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</a:rPr>
              <a:t>Impact of Testing 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3782" y="1752600"/>
            <a:ext cx="632460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On Students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On Teachers</a:t>
            </a:r>
          </a:p>
          <a:p>
            <a:pPr marL="285750" indent="-28575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On Schools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37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304800"/>
            <a:ext cx="5820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75000"/>
                  </a:schemeClr>
                </a:solidFill>
              </a:rPr>
              <a:t>Psychological affects on students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6950" y="184675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Increased discipline referrals during six-week testing window.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065716"/>
              </p:ext>
            </p:extLst>
          </p:nvPr>
        </p:nvGraphicFramePr>
        <p:xfrm>
          <a:off x="1976600" y="3026298"/>
          <a:ext cx="55199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15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Impact on Students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Decreased quality instruction time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173  vs. 125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964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Test Results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Tests are taken in April and early May yet final scores are not released to schools until September or October.</a:t>
            </a:r>
          </a:p>
          <a:p>
            <a:endParaRPr lang="en-US" sz="3600" dirty="0"/>
          </a:p>
          <a:p>
            <a:r>
              <a:rPr lang="en-US" sz="3600" dirty="0" smtClean="0"/>
              <a:t>Compare this timeline to other tests that are administered across the country: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708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481562"/>
              </p:ext>
            </p:extLst>
          </p:nvPr>
        </p:nvGraphicFramePr>
        <p:xfrm>
          <a:off x="457200" y="838200"/>
          <a:ext cx="82296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Receipt of 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hours, 25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3-8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hours,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 </a:t>
                      </a:r>
                    </a:p>
                    <a:p>
                      <a:r>
                        <a:rPr lang="en-US" dirty="0" smtClean="0"/>
                        <a:t>(Graduate</a:t>
                      </a:r>
                      <a:r>
                        <a:rPr lang="en-US" baseline="0" dirty="0" smtClean="0"/>
                        <a:t> Record Exam)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hours, 50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3-6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NCLEX-RN</a:t>
                      </a:r>
                    </a:p>
                    <a:p>
                      <a:r>
                        <a:rPr lang="en-US" dirty="0" smtClean="0"/>
                        <a:t>(National</a:t>
                      </a:r>
                      <a:r>
                        <a:rPr lang="en-US" baseline="0" dirty="0" smtClean="0"/>
                        <a:t> Council Licensure Exam for Reg. Nurses)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of 6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Preliminary</a:t>
                      </a:r>
                      <a:r>
                        <a:rPr lang="en-US" baseline="0" dirty="0" smtClean="0"/>
                        <a:t> results: 48 </a:t>
                      </a:r>
                      <a:r>
                        <a:rPr lang="en-US" baseline="0" dirty="0" err="1" smtClean="0"/>
                        <a:t>hrs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Final results in one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Pilot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MCAT</a:t>
                      </a:r>
                    </a:p>
                    <a:p>
                      <a:r>
                        <a:rPr lang="en-US" dirty="0" smtClean="0"/>
                        <a:t>(Medical</a:t>
                      </a:r>
                      <a:r>
                        <a:rPr lang="en-US" baseline="0" dirty="0" smtClean="0"/>
                        <a:t> College Admission Examination)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hours, 5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4-5</a:t>
                      </a:r>
                      <a:r>
                        <a:rPr lang="en-US" baseline="0" dirty="0" smtClean="0"/>
                        <a:t>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Oklahoma</a:t>
                      </a:r>
                      <a:r>
                        <a:rPr lang="en-US" baseline="0" dirty="0" smtClean="0"/>
                        <a:t> Bar 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weeks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</a:t>
                      </a:r>
                      <a:r>
                        <a:rPr lang="en-US" baseline="0" dirty="0" smtClean="0"/>
                        <a:t> in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hours (nine tests over 4 days)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4-5 months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chemeClr val="accent4">
                    <a:lumMod val="75000"/>
                  </a:schemeClr>
                </a:solidFill>
              </a:rPr>
              <a:t>Teachers leaving the profession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One-third of new teachers leave the profession within the first 3 years.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Almost 50% leave within 5 years.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Value Added Measures: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399"/>
            <a:ext cx="7010400" cy="190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8829675" cy="301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7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Grading Schools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3600" dirty="0" smtClean="0"/>
              <a:t>A-F School grades are now comprised of 100% test results.</a:t>
            </a:r>
          </a:p>
          <a:p>
            <a:endParaRPr lang="en-US" sz="3600" dirty="0"/>
          </a:p>
          <a:p>
            <a:r>
              <a:rPr lang="en-US" sz="3600" dirty="0" smtClean="0"/>
              <a:t>Changes in grading laws caused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Oklahoma City Public Schools 1       39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Tulsa Public Schools 8       36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391400" y="4343400"/>
            <a:ext cx="457200" cy="2286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638800" y="5029200"/>
            <a:ext cx="457200" cy="2286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6008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Recent Headlines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“Significant amount of schools receive D’s and F’s”</a:t>
            </a:r>
          </a:p>
          <a:p>
            <a:r>
              <a:rPr lang="en-US" sz="3200" dirty="0" smtClean="0"/>
              <a:t>						</a:t>
            </a:r>
            <a:r>
              <a:rPr lang="en-US" sz="3200" i="1" dirty="0" smtClean="0"/>
              <a:t>-KFOR.com</a:t>
            </a:r>
          </a:p>
          <a:p>
            <a:endParaRPr lang="en-US" sz="3200" i="1" dirty="0"/>
          </a:p>
          <a:p>
            <a:r>
              <a:rPr lang="en-US" sz="3200" dirty="0" smtClean="0"/>
              <a:t>“</a:t>
            </a:r>
            <a:r>
              <a:rPr lang="en-US" sz="3200" i="1" dirty="0" smtClean="0"/>
              <a:t>Dropout rates double at Oklahoma City Public Schools</a:t>
            </a:r>
            <a:r>
              <a:rPr lang="en-US" sz="3200" dirty="0" smtClean="0"/>
              <a:t>.”</a:t>
            </a:r>
          </a:p>
          <a:p>
            <a:r>
              <a:rPr lang="en-US" sz="3200" i="1" dirty="0" smtClean="0"/>
              <a:t>						-KOCO.com</a:t>
            </a:r>
          </a:p>
          <a:p>
            <a:endParaRPr lang="en-US" sz="3200" i="1" dirty="0" smtClean="0"/>
          </a:p>
          <a:p>
            <a:r>
              <a:rPr lang="en-US" sz="3200" i="1" dirty="0" smtClean="0"/>
              <a:t>“New state law will hold third graders back for reading deficiencies.”</a:t>
            </a:r>
          </a:p>
          <a:p>
            <a:r>
              <a:rPr lang="en-US" sz="3200" i="1" dirty="0" smtClean="0"/>
              <a:t>					          -OKCFox.com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5289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School Performance Grades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school performance grades are based on a </a:t>
            </a:r>
            <a:r>
              <a:rPr lang="en-US" dirty="0" smtClean="0"/>
              <a:t>combination </a:t>
            </a:r>
            <a:r>
              <a:rPr lang="en-US" dirty="0"/>
              <a:t>of four criteria:</a:t>
            </a:r>
          </a:p>
          <a:p>
            <a:pPr marL="0" indent="0">
              <a:buNone/>
            </a:pPr>
            <a:r>
              <a:rPr lang="en-US" dirty="0" smtClean="0"/>
              <a:t>	1. Student achievement scores (50%)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Annual </a:t>
            </a:r>
            <a:r>
              <a:rPr lang="en-US" dirty="0"/>
              <a:t>learning </a:t>
            </a:r>
            <a:r>
              <a:rPr lang="en-US" dirty="0" smtClean="0"/>
              <a:t>gains (25%)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Improvement of lowest 25% (25%)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Whole school improvement (Bonus </a:t>
            </a:r>
            <a:r>
              <a:rPr lang="en-US" dirty="0" err="1" smtClean="0"/>
              <a:t>Pts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Grading Schools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recent OU/OSU study on the A-F grading system identified three main problems: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Small variances in test scores yield significant differences in grades.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Single grades mask school performance.</a:t>
            </a:r>
            <a:endParaRPr lang="en-US" sz="3600" dirty="0"/>
          </a:p>
          <a:p>
            <a:pPr marL="514350" indent="-514350">
              <a:buAutoNum type="arabicParenR"/>
            </a:pPr>
            <a:r>
              <a:rPr lang="en-US" sz="3600" dirty="0" smtClean="0"/>
              <a:t>Performance </a:t>
            </a:r>
            <a:r>
              <a:rPr lang="en-US" sz="3600" dirty="0"/>
              <a:t>of low-income students are hidden in high-performing schools.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2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Other Impacts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Florida study found the difference in housing values between a grade of an ‘A’ and a grade of a ‘B’, and a ‘B’ and a ‘C’ was $10,000, holding constant other measures of school quality, neighborhood and property attributes.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73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A Word About Common Core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CCSS was a collaborative effort of the National Governors’ Association and the Council of Chief State School Officers in 2009.</a:t>
            </a:r>
          </a:p>
          <a:p>
            <a:endParaRPr lang="en-US" dirty="0" smtClean="0"/>
          </a:p>
          <a:p>
            <a:r>
              <a:rPr lang="en-US" dirty="0" smtClean="0"/>
              <a:t>The purpose was to create a  common set of standards to which all students would be held.</a:t>
            </a:r>
          </a:p>
          <a:p>
            <a:endParaRPr lang="en-US" dirty="0"/>
          </a:p>
          <a:p>
            <a:r>
              <a:rPr lang="en-US" dirty="0" smtClean="0"/>
              <a:t>Concerns related to CCSS:  cost/number of assessments,  technology needed to implement the assessments, and profiteering by testing companies.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VOICE’s </a:t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Action Plan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Sept 26-28, 2013:   3-day training</a:t>
            </a:r>
          </a:p>
          <a:p>
            <a:r>
              <a:rPr lang="en-US" dirty="0" smtClean="0"/>
              <a:t>Oct-Nov:	Individual Meetings</a:t>
            </a:r>
          </a:p>
          <a:p>
            <a:r>
              <a:rPr lang="en-US" dirty="0" smtClean="0"/>
              <a:t>Dec-March: Presentations/House Meetings </a:t>
            </a:r>
          </a:p>
          <a:p>
            <a:r>
              <a:rPr lang="en-US" dirty="0" smtClean="0"/>
              <a:t>April, 2014:  Alternative Grading System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Development</a:t>
            </a:r>
          </a:p>
          <a:p>
            <a:r>
              <a:rPr lang="en-US" dirty="0" smtClean="0"/>
              <a:t>April-May, 2014:  Meet with the candidates </a:t>
            </a:r>
            <a:endParaRPr lang="en-US" dirty="0"/>
          </a:p>
          <a:p>
            <a:r>
              <a:rPr lang="en-US" dirty="0" smtClean="0"/>
              <a:t>June 8, 2014:  Accountability Session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accent4">
                    <a:lumMod val="75000"/>
                  </a:schemeClr>
                </a:solidFill>
              </a:rPr>
              <a:t>For More Information, 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</a:rPr>
              <a:t>visit</a:t>
            </a:r>
          </a:p>
          <a:p>
            <a:pPr marL="0" indent="0" algn="ctr">
              <a:buNone/>
            </a:pPr>
            <a:r>
              <a:rPr lang="en-US" sz="5400" dirty="0" smtClean="0">
                <a:hlinkClick r:id="rId2"/>
              </a:rPr>
              <a:t>www.voiceokc.org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Like us on Facebook</a:t>
            </a:r>
          </a:p>
          <a:p>
            <a:pPr marL="0" indent="0" algn="ctr">
              <a:buNone/>
            </a:pPr>
            <a:r>
              <a:rPr lang="en-US" sz="5400" dirty="0" err="1" smtClean="0"/>
              <a:t>Voiceforokc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68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</a:rPr>
              <a:t>In Closing…</a:t>
            </a:r>
            <a:endParaRPr lang="en-US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 a story about students, schools, testing…</a:t>
            </a:r>
          </a:p>
          <a:p>
            <a:r>
              <a:rPr lang="en-US" sz="4000" dirty="0" smtClean="0"/>
              <a:t>What makes an “A” school?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61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98637"/>
            <a:ext cx="85344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Where does high the 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takes 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esting culture come </a:t>
            </a:r>
            <a:r>
              <a:rPr lang="en-US" sz="6000" b="1" dirty="0">
                <a:solidFill>
                  <a:schemeClr val="accent4">
                    <a:lumMod val="75000"/>
                  </a:schemeClr>
                </a:solidFill>
              </a:rPr>
              <a:t>f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rom?</a:t>
            </a:r>
          </a:p>
        </p:txBody>
      </p:sp>
    </p:spTree>
    <p:extLst>
      <p:ext uri="{BB962C8B-B14F-4D97-AF65-F5344CB8AC3E}">
        <p14:creationId xmlns:p14="http://schemas.microsoft.com/office/powerpoint/2010/main" val="11443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 Child Left Behind (NCLB) History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43907"/>
            <a:ext cx="8229600" cy="3505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/>
              <a:t>-</a:t>
            </a:r>
            <a:r>
              <a:rPr lang="en-US" sz="3600" dirty="0" smtClean="0"/>
              <a:t>Dallas County Democratic Party</a:t>
            </a:r>
          </a:p>
          <a:p>
            <a:pPr marL="457200" lvl="1" indent="0">
              <a:buNone/>
            </a:pPr>
            <a:r>
              <a:rPr lang="en-US" sz="3600" dirty="0" smtClean="0"/>
              <a:t>-Dallas ISD School Board</a:t>
            </a:r>
          </a:p>
          <a:p>
            <a:pPr marL="457200" lvl="1" indent="0">
              <a:buNone/>
            </a:pPr>
            <a:r>
              <a:rPr lang="en-US" sz="3600" dirty="0" smtClean="0"/>
              <a:t>-Partnership with George W. Bush</a:t>
            </a:r>
          </a:p>
          <a:p>
            <a:pPr marL="457200" lvl="1" indent="0">
              <a:buNone/>
            </a:pPr>
            <a:r>
              <a:rPr lang="en-US" sz="3600" dirty="0" smtClean="0"/>
              <a:t>-TAAS and McGraw-Hill </a:t>
            </a:r>
          </a:p>
          <a:p>
            <a:pPr marL="457200" lvl="1" indent="0">
              <a:buNone/>
            </a:pPr>
            <a:r>
              <a:rPr lang="en-US" sz="3600" dirty="0" smtClean="0"/>
              <a:t>-NCLB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1600200" cy="18485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882914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Sandy Kress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51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80987"/>
            <a:ext cx="7981950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23138" y="609600"/>
            <a:ext cx="420262" cy="6924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900" b="1" cap="none" spc="0" dirty="0" smtClean="0">
                <a:ln/>
                <a:solidFill>
                  <a:srgbClr val="00B050"/>
                </a:solidFill>
                <a:effectLst/>
              </a:rPr>
              <a:t>$</a:t>
            </a:r>
            <a:endParaRPr lang="en-US" sz="3900" b="1" cap="none" spc="0" dirty="0">
              <a:ln/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14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Oklahoma is now entrenched </a:t>
            </a:r>
          </a:p>
          <a:p>
            <a:pPr algn="ctr"/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in a testing culture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Number of tests students are REQUIRED to take during their </a:t>
            </a:r>
          </a:p>
          <a:p>
            <a:r>
              <a:rPr lang="en-US" sz="3600" dirty="0"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ea typeface="Tahoma" pitchFamily="34" charset="0"/>
                <a:cs typeface="Tahoma" pitchFamily="34" charset="0"/>
              </a:rPr>
              <a:t>  K-12 career.</a:t>
            </a:r>
          </a:p>
          <a:p>
            <a:endParaRPr lang="en-US" sz="3600" dirty="0" smtClean="0"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The high-stakes nature of the tests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>
                <a:ea typeface="Tahoma" pitchFamily="34" charset="0"/>
                <a:cs typeface="Tahoma" pitchFamily="34" charset="0"/>
              </a:rPr>
              <a:t>The A-F letter grades given to schools based on these tests.</a:t>
            </a:r>
            <a:endParaRPr lang="en-US" sz="3600" dirty="0"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Testing in Oklahoma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During a student’s career K-12, s/he will take no fewer than 28 mandated high stakes assessments and could take as many as 46.</a:t>
            </a:r>
          </a:p>
          <a:p>
            <a:endParaRPr lang="en-US" sz="4000" dirty="0"/>
          </a:p>
          <a:p>
            <a:r>
              <a:rPr lang="en-US" sz="4000" dirty="0" smtClean="0"/>
              <a:t>Additionally, benchmark tests are given four times annually in all grades in most districts.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Third Grade Reading Law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7543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800" dirty="0" smtClean="0"/>
              <a:t>Beginning with the 2011-2012 school year, if the reading deficiency of a student, as identified based on assessments administered…is not remediated by the end of third grade, as demonstrated by scoring at the unsatisfactory level on the reading portion of the statewide third-grade criterion-referenced test, the student shall be retained in third grade.”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 </a:t>
            </a:r>
            <a:r>
              <a:rPr lang="en-US" sz="2800" i="1" dirty="0" smtClean="0"/>
              <a:t>Oklahoma Reading Sufficiency Act</a:t>
            </a:r>
          </a:p>
          <a:p>
            <a:r>
              <a:rPr lang="en-US" sz="2800" i="1" dirty="0"/>
              <a:t>	</a:t>
            </a:r>
            <a:r>
              <a:rPr lang="en-US" sz="2800" i="1" dirty="0" smtClean="0"/>
              <a:t>	       RSA-70-1210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6483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Reading Sufficiency Act Funding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1447800"/>
            <a:ext cx="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5791200"/>
            <a:ext cx="5334000" cy="15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00800" y="1600200"/>
            <a:ext cx="685800" cy="4191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5334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1676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9800" y="3048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9800" y="4419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09800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09800" y="2362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52600" y="1447800"/>
            <a:ext cx="53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dirty="0" smtClean="0"/>
              <a:t>$30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$25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$20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$15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$10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$5</a:t>
            </a:r>
          </a:p>
          <a:p>
            <a:pPr algn="r">
              <a:spcAft>
                <a:spcPts val="600"/>
              </a:spcAft>
            </a:pPr>
            <a:endParaRPr lang="en-US" dirty="0"/>
          </a:p>
          <a:p>
            <a:pPr algn="r">
              <a:spcAft>
                <a:spcPts val="600"/>
              </a:spcAft>
            </a:pPr>
            <a:r>
              <a:rPr lang="en-US" dirty="0" smtClean="0"/>
              <a:t>$0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V="1">
            <a:off x="5410200" y="4800600"/>
            <a:ext cx="68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V="1">
            <a:off x="4495800" y="5764346"/>
            <a:ext cx="685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3581400" y="5745481"/>
            <a:ext cx="685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2667000" y="4953000"/>
            <a:ext cx="685800" cy="853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67000" y="5830669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FY11         FY12         FY13         FY14         Florida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equivalent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0" y="1495485"/>
            <a:ext cx="22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Budget in millions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86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18745</TotalTime>
  <Words>908</Words>
  <Application>Microsoft Office PowerPoint</Application>
  <PresentationFormat>On-screen Show (4:3)</PresentationFormat>
  <Paragraphs>168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No Child Left Behind (NCLB) History</vt:lpstr>
      <vt:lpstr>PowerPoint Presentation</vt:lpstr>
      <vt:lpstr>PowerPoint Presentation</vt:lpstr>
      <vt:lpstr>Testing in Oklahoma</vt:lpstr>
      <vt:lpstr>Third Grade Reading Law</vt:lpstr>
      <vt:lpstr>Reading Sufficiency Act Funding</vt:lpstr>
      <vt:lpstr>PowerPoint Presentation</vt:lpstr>
      <vt:lpstr>Current Drop-Out Rates</vt:lpstr>
      <vt:lpstr>PowerPoint Presentation</vt:lpstr>
      <vt:lpstr>PowerPoint Presentation</vt:lpstr>
      <vt:lpstr>Impact on Students</vt:lpstr>
      <vt:lpstr>Test Results</vt:lpstr>
      <vt:lpstr>PowerPoint Presentation</vt:lpstr>
      <vt:lpstr>Teachers leaving the profession </vt:lpstr>
      <vt:lpstr>Value Added Measures:</vt:lpstr>
      <vt:lpstr>Grading Schools</vt:lpstr>
      <vt:lpstr>School Performance Grades</vt:lpstr>
      <vt:lpstr>Grading Schools</vt:lpstr>
      <vt:lpstr>Other Impacts</vt:lpstr>
      <vt:lpstr>A Word About Common Core</vt:lpstr>
      <vt:lpstr>VOICE’s  Action Plan</vt:lpstr>
      <vt:lpstr>PowerPoint Presentation</vt:lpstr>
      <vt:lpstr>In Closing…</vt:lpstr>
    </vt:vector>
  </TitlesOfParts>
  <Company>Oklahoma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Sparks, Heather E.</dc:creator>
  <cp:lastModifiedBy>Sparks</cp:lastModifiedBy>
  <cp:revision>83</cp:revision>
  <cp:lastPrinted>2014-03-19T01:59:33Z</cp:lastPrinted>
  <dcterms:created xsi:type="dcterms:W3CDTF">2013-09-06T18:57:25Z</dcterms:created>
  <dcterms:modified xsi:type="dcterms:W3CDTF">2014-03-19T02:07:41Z</dcterms:modified>
</cp:coreProperties>
</file>